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GillSans ExtraBold" panose="020B0902020204020204" pitchFamily="34" charset="0"/>
      <p:regular r:id="rId15"/>
    </p:embeddedFont>
    <p:embeddedFont>
      <p:font typeface="Roboto" panose="02000000000000000000" pitchFamily="2" charset="0"/>
      <p:regular r:id="rId16"/>
    </p:embeddedFont>
    <p:embeddedFont>
      <p:font typeface="Rockwell" panose="02060603020205020403" pitchFamily="18" charset="0"/>
      <p:regular r:id="rId17"/>
      <p:bold r:id="rId18"/>
      <p:italic r:id="rId19"/>
      <p:boldItalic r:id="rId20"/>
    </p:embeddedFont>
    <p:embeddedFont>
      <p:font typeface="Saira Medium" panose="020B0600000101010101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10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81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23" y="1346836"/>
            <a:ext cx="10801754" cy="2865120"/>
          </a:xfrm>
        </p:spPr>
        <p:txBody>
          <a:bodyPr anchor="b">
            <a:normAutofit/>
          </a:bodyPr>
          <a:lstStyle>
            <a:lvl1pPr algn="ctr">
              <a:defRPr sz="57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323" y="4322446"/>
            <a:ext cx="10801754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66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7" y="5147247"/>
            <a:ext cx="12441077" cy="983226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6567" y="745586"/>
            <a:ext cx="12441077" cy="4055682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4" y="6130474"/>
            <a:ext cx="12439198" cy="818966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966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4" y="731521"/>
            <a:ext cx="12424514" cy="4109831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5" y="5045784"/>
            <a:ext cx="12424513" cy="1910623"/>
          </a:xfrm>
        </p:spPr>
        <p:txBody>
          <a:bodyPr anchor="ctr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65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0"/>
            <a:ext cx="11163302" cy="3591485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332039"/>
            <a:ext cx="10502759" cy="512174"/>
          </a:xfrm>
        </p:spPr>
        <p:txBody>
          <a:bodyPr anchor="t">
            <a:normAutofit/>
          </a:bodyPr>
          <a:lstStyle>
            <a:lvl1pPr marL="0" indent="0" algn="r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045785"/>
            <a:ext cx="12424514" cy="19036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3934" y="88228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9547" y="3566512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4327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8" y="2552331"/>
            <a:ext cx="12426392" cy="301420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580667"/>
            <a:ext cx="12424516" cy="1368773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542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6553" y="731520"/>
            <a:ext cx="12424514" cy="159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96553" y="2505983"/>
            <a:ext cx="3958747" cy="9879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96553" y="3493949"/>
            <a:ext cx="3958747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3853" y="2505984"/>
            <a:ext cx="3958270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333854" y="3493949"/>
            <a:ext cx="3959785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7958" y="2505984"/>
            <a:ext cx="3949453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571616" y="3493949"/>
            <a:ext cx="3949453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240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96554" y="731520"/>
            <a:ext cx="12424514" cy="159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96555" y="5035079"/>
            <a:ext cx="3958746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10424" y="2758784"/>
            <a:ext cx="3528060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96555" y="5726593"/>
            <a:ext cx="3958746" cy="12228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1242" y="5035079"/>
            <a:ext cx="395878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482796" y="2758784"/>
            <a:ext cx="3516630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29618" y="5726592"/>
            <a:ext cx="3960403" cy="12228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8108" y="5035079"/>
            <a:ext cx="394788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83364" y="2758784"/>
            <a:ext cx="3518536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67957" y="5726594"/>
            <a:ext cx="3953110" cy="122284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090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94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731520"/>
            <a:ext cx="3051188" cy="621792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553" y="731520"/>
            <a:ext cx="9190446" cy="621792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666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501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286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2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22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684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04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27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69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093" y="788672"/>
            <a:ext cx="11680214" cy="3423284"/>
          </a:xfrm>
        </p:spPr>
        <p:txBody>
          <a:bodyPr anchor="b">
            <a:normAutofit/>
          </a:bodyPr>
          <a:lstStyle>
            <a:lvl1pPr>
              <a:defRPr sz="40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93" y="4322446"/>
            <a:ext cx="11680214" cy="1800224"/>
          </a:xfrm>
        </p:spPr>
        <p:txBody>
          <a:bodyPr/>
          <a:lstStyle>
            <a:lvl1pPr marL="0" indent="0" algn="ctr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36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1"/>
            <a:ext cx="12424513" cy="159158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554" y="2505984"/>
            <a:ext cx="6127205" cy="4443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8084" y="2505984"/>
            <a:ext cx="6112985" cy="4443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70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0"/>
            <a:ext cx="12424513" cy="159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165" y="2505984"/>
            <a:ext cx="5855039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554" y="3494678"/>
            <a:ext cx="6128650" cy="34547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404" y="2505984"/>
            <a:ext cx="5838665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494678"/>
            <a:ext cx="6114428" cy="34547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10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22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9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4" y="731520"/>
            <a:ext cx="4718684" cy="283464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77" y="731520"/>
            <a:ext cx="7427390" cy="621792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674" y="3566161"/>
            <a:ext cx="4718684" cy="3383279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92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3" y="731520"/>
            <a:ext cx="7115728" cy="2834640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09765" y="910657"/>
            <a:ext cx="3906427" cy="58596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3566160"/>
            <a:ext cx="7121940" cy="3383280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5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555" y="731521"/>
            <a:ext cx="12424513" cy="159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554" y="2515277"/>
            <a:ext cx="12424514" cy="443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4483" y="705993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553" y="7059931"/>
            <a:ext cx="800743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814" y="7059931"/>
            <a:ext cx="9042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9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</p:sldLayoutIdLst>
  <p:hf sldNum="0" hdr="0" ftr="0" dt="0"/>
  <p:txStyles>
    <p:titleStyle>
      <a:lvl1pPr algn="ctr" defTabSz="1097280" rtl="0" eaLnBrk="1" latinLnBrk="1" hangingPunct="1">
        <a:lnSpc>
          <a:spcPct val="90000"/>
        </a:lnSpc>
        <a:spcBef>
          <a:spcPct val="0"/>
        </a:spcBef>
        <a:buNone/>
        <a:defRPr sz="408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1" hangingPunct="1">
        <a:lnSpc>
          <a:spcPct val="12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82296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37160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92024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46888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01752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56616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11480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663440" indent="-274320" algn="l" defTabSz="1097280" rtl="0" eaLnBrk="1" latinLnBrk="1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ipteam@gbfc.center" TargetMode="External"/><Relationship Id="rId4" Type="http://schemas.openxmlformats.org/officeDocument/2006/relationships/hyperlink" Target="https://gbfc.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61210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Patent 2,3 Based - 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847136" y="2244685"/>
            <a:ext cx="10936129" cy="1064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8350"/>
              </a:lnSpc>
              <a:buNone/>
            </a:pPr>
            <a:r>
              <a:rPr lang="en-US" sz="6700" dirty="0">
                <a:solidFill>
                  <a:srgbClr val="FFFFFF"/>
                </a:solidFill>
                <a:latin typeface="GillSans ExtraBold" panose="020B0902020204020204" pitchFamily="34" charset="0"/>
                <a:ea typeface="Saira Medium" pitchFamily="34" charset="-122"/>
                <a:cs typeface="Saira Medium" pitchFamily="34" charset="-120"/>
              </a:rPr>
              <a:t>Equity Investment Proposal</a:t>
            </a:r>
            <a:endParaRPr lang="en-US" sz="6700" dirty="0">
              <a:latin typeface="GillSans ExtraBold" panose="020B0902020204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679627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4037" y="4444960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1. Proposal Overview</a:t>
            </a:r>
            <a:endParaRPr lang="en-US" sz="3850" dirty="0"/>
          </a:p>
        </p:txBody>
      </p:sp>
      <p:sp>
        <p:nvSpPr>
          <p:cNvPr id="8" name="Text 5"/>
          <p:cNvSpPr/>
          <p:nvPr/>
        </p:nvSpPr>
        <p:spPr>
          <a:xfrm>
            <a:off x="864037" y="5432346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global financial system is transitioning to blockchain technology. Our institution manages key patents to prepare for the commercialization of CBDCs and digital financial innovation. Accordingly, we propose a business partnership utilizing the following key patents to institutions interested in participating in this initiative.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A63F7D2-4874-B7FB-F6F3-56C7E2DA358D}"/>
              </a:ext>
            </a:extLst>
          </p:cNvPr>
          <p:cNvSpPr/>
          <p:nvPr/>
        </p:nvSpPr>
        <p:spPr>
          <a:xfrm>
            <a:off x="448886" y="516610"/>
            <a:ext cx="13317477" cy="106775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0"/>
          <p:cNvSpPr/>
          <p:nvPr/>
        </p:nvSpPr>
        <p:spPr>
          <a:xfrm>
            <a:off x="864037" y="751165"/>
            <a:ext cx="10940653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2. Introduction of Patents for Business Proposal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186201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IP Asset Management: GBFC IP Asset Management Division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2534722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Target Patents: Integrated System based on Patent 2 + Patent 3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778924" y="3207425"/>
            <a:ext cx="11987440" cy="395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Patent 2: Intermediary system for transactions of goods and cryptocurrencies (Registration No. 10-205****)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778924" y="3880128"/>
            <a:ext cx="119874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Patent 3: System for evaluating goods and supporting cryptocurrency transactions (Registration No. 10-19***** / International Application: PCT/KR2018/008***)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4947880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Patent Registered Country: Republic of Korea (Patent Holders: Sion et al. / Priority Claim Date: July 13, 2018 / Validity Period: Until July 13, 2038) 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64037" y="6015633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Application Fields: Financial platforms, digital authentication, P2P investment mediation 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864037" y="6688336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Technology Summary: Core technology based on smart contracts that enhances efficiency in the trading of physical assets and cryptocurrencies through blockchain and P2P mediation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426" y="729972"/>
            <a:ext cx="7657148" cy="1327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3. Target Partners and Timeline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6" y="2376130"/>
            <a:ext cx="1062038" cy="307145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24075" y="2588538"/>
            <a:ext cx="3325654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Immediate Implementation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24075" y="3047762"/>
            <a:ext cx="73358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platform operators in Korea (e.g., Ban****, Na****,  NH*  Pa***)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2124075" y="3801666"/>
            <a:ext cx="8017452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P2P lending platforms and fintech startups (e.g., Peo****, Bank****, Fi****, F****)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2124075" y="4555569"/>
            <a:ext cx="7019925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partnerships required with prior users and circumvention companies (e.g., Ka***, T****)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26" y="5447586"/>
            <a:ext cx="1062038" cy="20520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24075" y="5659993"/>
            <a:ext cx="3116818" cy="331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Strategic Implementation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2124075" y="6119217"/>
            <a:ext cx="627649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Integration with global blockchain financial standardization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124075" y="6533317"/>
            <a:ext cx="627649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Expansion of global digital authentication platforms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2124075" y="6947416"/>
            <a:ext cx="627649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Establishment of Web3-based community finance platforms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285" y="594241"/>
            <a:ext cx="5427821" cy="675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4. Market Valuation &amp;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56285" y="1593652"/>
            <a:ext cx="13117830" cy="810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(1) Current Value: Approx. (??? billion USD) (Reflecting the potential utilization of fintech and P2P platforms)</a:t>
            </a:r>
            <a:endParaRPr lang="en-US" sz="2550" dirty="0"/>
          </a:p>
        </p:txBody>
      </p:sp>
      <p:sp>
        <p:nvSpPr>
          <p:cNvPr id="4" name="Shape 2"/>
          <p:cNvSpPr/>
          <p:nvPr/>
        </p:nvSpPr>
        <p:spPr>
          <a:xfrm>
            <a:off x="756285" y="2728079"/>
            <a:ext cx="6450925" cy="1290995"/>
          </a:xfrm>
          <a:prstGeom prst="roundRect">
            <a:avLst>
              <a:gd name="adj" fmla="val 1506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243" y="2967038"/>
            <a:ext cx="3107888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Korean Royalty Revenue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995243" y="3434358"/>
            <a:ext cx="597300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Approx. (?? billion USD) (Royalty rate: 2-3%)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423309" y="2728079"/>
            <a:ext cx="6450925" cy="1290995"/>
          </a:xfrm>
          <a:prstGeom prst="roundRect">
            <a:avLst>
              <a:gd name="adj" fmla="val 1506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62267" y="2967038"/>
            <a:ext cx="310622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Annual Royalty Revenue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7662267" y="3434358"/>
            <a:ext cx="597300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Approx. (? billion USD)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756285" y="4235172"/>
            <a:ext cx="6450925" cy="1290995"/>
          </a:xfrm>
          <a:prstGeom prst="roundRect">
            <a:avLst>
              <a:gd name="adj" fmla="val 1506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95243" y="4474131"/>
            <a:ext cx="3771067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Retroactive Revenue (5 years)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995243" y="4941451"/>
            <a:ext cx="597300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Approx. (? billion USD)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7423309" y="4235172"/>
            <a:ext cx="6450925" cy="1290995"/>
          </a:xfrm>
          <a:prstGeom prst="roundRect">
            <a:avLst>
              <a:gd name="adj" fmla="val 1506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662267" y="4474131"/>
            <a:ext cx="4298513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Global Corporate Royalty Revenue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7662267" y="4941451"/>
            <a:ext cx="597300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Approx. (?? billion USD) (Royalty rate: 2%)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756285" y="5769173"/>
            <a:ext cx="13117830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Expected Royalty Revenue: Approx. (?? billion USD)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756285" y="6357938"/>
            <a:ext cx="13117830" cy="69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Expansion Potential: Over (??? billion USD) (when applied to international financial transaction authentication and investment mediation platforms)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756285" y="7292459"/>
            <a:ext cx="13117830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Valuation: Approx. (???? billion USD) (Reflecting strategic scalability, potential changes due to policy and regulations)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D54AD51-2B97-8175-70AD-6B1DD6A7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1" y="867561"/>
            <a:ext cx="3560650" cy="201279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64037" y="720209"/>
            <a:ext cx="792575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Equity Investment Proposal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108836"/>
            <a:ext cx="8080458" cy="487680"/>
          </a:xfrm>
          <a:prstGeom prst="rect">
            <a:avLst/>
          </a:prstGeom>
          <a:solidFill>
            <a:schemeClr val="accent3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(2) Primary Investment (Minimum: ?? million USD)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127177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Equity Offered: 10%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3608546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Related Korean Royalty Revenue: Approx. ??? million USD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4484965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Investment Recovery Period: Minimum 6 years (Assuming IRR ??%)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5361384"/>
            <a:ext cx="615005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Payout: 1.5 times the investment amount (Approx. ?? million USD) when royalty revenue exceeds ??? million USD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64037" y="6632853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Second Payout: Up to (??? million USD) when global royalty expansion revenue exceeds ???? million USD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182196" y="3608546"/>
            <a:ext cx="7182197" cy="506254"/>
          </a:xfrm>
          <a:prstGeom prst="rect">
            <a:avLst/>
          </a:prstGeom>
          <a:solidFill>
            <a:schemeClr val="accent4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(3) Secondary Investment (Minimum: ??billion USD)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182196" y="4361617"/>
            <a:ext cx="718219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Investment Type: Equity Investment + Joint Utilization Agreement + Optional National Exclusive License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182196" y="5633085"/>
            <a:ext cx="718219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Conservative Equity Value( ??billion USD) (Investment: ? billion USD) - IRR 11.3%)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182196" y="6509504"/>
            <a:ext cx="718219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Expansive Equity Value: Up to (??? billion USD) (Investment: ??? billion USD) - Adjusted for growth potential)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055ECD1-98A4-F496-C6AF-8B3F1F1921C4}"/>
              </a:ext>
            </a:extLst>
          </p:cNvPr>
          <p:cNvSpPr/>
          <p:nvPr/>
        </p:nvSpPr>
        <p:spPr>
          <a:xfrm>
            <a:off x="548640" y="2360815"/>
            <a:ext cx="4709756" cy="4921134"/>
          </a:xfrm>
          <a:prstGeom prst="roundRect">
            <a:avLst>
              <a:gd name="adj" fmla="val 124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5B5E4D2-EE0D-B481-2479-A3A185EC66FD}"/>
              </a:ext>
            </a:extLst>
          </p:cNvPr>
          <p:cNvSpPr/>
          <p:nvPr/>
        </p:nvSpPr>
        <p:spPr>
          <a:xfrm>
            <a:off x="5573793" y="2337770"/>
            <a:ext cx="8674222" cy="4921134"/>
          </a:xfrm>
          <a:prstGeom prst="roundRect">
            <a:avLst>
              <a:gd name="adj" fmla="val 124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0"/>
          <p:cNvSpPr/>
          <p:nvPr/>
        </p:nvSpPr>
        <p:spPr>
          <a:xfrm>
            <a:off x="864037" y="1110615"/>
            <a:ext cx="1147238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5. Proposal Purpose and Utilization Plan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4992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Purpose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131820"/>
            <a:ext cx="439435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Standardization and expansion of digital financial authentication platforms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403288"/>
            <a:ext cx="43943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Establishment of a global P2P financial network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279708"/>
            <a:ext cx="43943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Securing technology to respond to international financial regulations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6156127"/>
            <a:ext cx="43943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a global platform model for the protection of survival rights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5868233" y="249924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Fund Usage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5868233" y="3131820"/>
            <a:ext cx="79056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Development of a global P2P investment platform based on API-driven SaaS solutions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5868233" y="4008239"/>
            <a:ext cx="790563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and policy development for legislative adaptation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868233" y="4489609"/>
            <a:ext cx="79056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Joint patent applications and localization of rights in key global markets (Japan, Indonesia, USA, Europe, Southeast Asia)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5868233" y="5366028"/>
            <a:ext cx="79056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Promotion of commercialization and partnerships with global digital financial institutions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5868233" y="6242447"/>
            <a:ext cx="79056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Potential for joint royalty business or additional investment linkage with co-owned patents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4017" y="553164"/>
            <a:ext cx="6914674" cy="628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6. Future Expansion Potential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704017" y="1584127"/>
            <a:ext cx="13222367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Upon CBDC Institutionalization: National Exclusive Collaboration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698" y="2132290"/>
            <a:ext cx="2181582" cy="1159073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983" y="2678668"/>
            <a:ext cx="282893" cy="35361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01377" y="2333387"/>
            <a:ext cx="2514719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Web3 &amp; STO Markets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5301377" y="2768322"/>
            <a:ext cx="4003358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 potential exceeding (???? billion USD)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5150525" y="3306961"/>
            <a:ext cx="8725614" cy="11430"/>
          </a:xfrm>
          <a:prstGeom prst="roundRect">
            <a:avLst>
              <a:gd name="adj" fmla="val 1584088"/>
            </a:avLst>
          </a:prstGeom>
          <a:solidFill>
            <a:srgbClr val="FC8337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848" y="3341608"/>
            <a:ext cx="4363283" cy="115907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983" y="3744278"/>
            <a:ext cx="282893" cy="3536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92228" y="3542705"/>
            <a:ext cx="330398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Digital Finance &amp; Microloans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392228" y="3977640"/>
            <a:ext cx="3303984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Billions to trillions KRW per country</a:t>
            </a:r>
            <a:endParaRPr lang="en-US" sz="1550" dirty="0"/>
          </a:p>
        </p:txBody>
      </p:sp>
      <p:sp>
        <p:nvSpPr>
          <p:cNvPr id="13" name="Shape 7"/>
          <p:cNvSpPr/>
          <p:nvPr/>
        </p:nvSpPr>
        <p:spPr>
          <a:xfrm>
            <a:off x="6241375" y="4516279"/>
            <a:ext cx="7634764" cy="11430"/>
          </a:xfrm>
          <a:prstGeom prst="roundRect">
            <a:avLst>
              <a:gd name="adj" fmla="val 1584088"/>
            </a:avLst>
          </a:prstGeom>
          <a:solidFill>
            <a:srgbClr val="FC8337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97" y="4550926"/>
            <a:ext cx="6544985" cy="1159073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7983" y="4953595"/>
            <a:ext cx="282893" cy="353616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483078" y="4752023"/>
            <a:ext cx="305835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Secured Financial Markets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7483078" y="5186958"/>
            <a:ext cx="4168259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Potential to absorb hundreds of ??? billion USD</a:t>
            </a:r>
            <a:endParaRPr lang="en-US" sz="1550" dirty="0"/>
          </a:p>
        </p:txBody>
      </p:sp>
      <p:sp>
        <p:nvSpPr>
          <p:cNvPr id="18" name="Text 10"/>
          <p:cNvSpPr/>
          <p:nvPr/>
        </p:nvSpPr>
        <p:spPr>
          <a:xfrm>
            <a:off x="704017" y="5936218"/>
            <a:ext cx="13222367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DAO and Decentralized Finance Integration: Unlimited scalability targeting global DAO financial communities</a:t>
            </a:r>
            <a:endParaRPr lang="en-US" sz="1550" dirty="0"/>
          </a:p>
        </p:txBody>
      </p:sp>
      <p:sp>
        <p:nvSpPr>
          <p:cNvPr id="19" name="Text 11"/>
          <p:cNvSpPr/>
          <p:nvPr/>
        </p:nvSpPr>
        <p:spPr>
          <a:xfrm>
            <a:off x="704017" y="6484382"/>
            <a:ext cx="13222367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International Protection Expansion Plan: Targeting entry into over 50 countries by the end of 2025, reflecting the quantified global protection and value increase upon completion of rights registration.</a:t>
            </a:r>
            <a:endParaRPr lang="en-US" sz="1550" dirty="0"/>
          </a:p>
        </p:txBody>
      </p:sp>
      <p:sp>
        <p:nvSpPr>
          <p:cNvPr id="20" name="Text 12"/>
          <p:cNvSpPr/>
          <p:nvPr/>
        </p:nvSpPr>
        <p:spPr>
          <a:xfrm>
            <a:off x="704017" y="7354491"/>
            <a:ext cx="13222367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Note: The valuation reflects the expected commercialization and legislative adaptations projected for 2025-2026.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955CAEA-C5FD-7E86-0797-55D49C7D1491}"/>
              </a:ext>
            </a:extLst>
          </p:cNvPr>
          <p:cNvSpPr/>
          <p:nvPr/>
        </p:nvSpPr>
        <p:spPr>
          <a:xfrm>
            <a:off x="9393382" y="2102660"/>
            <a:ext cx="4555374" cy="5213850"/>
          </a:xfrm>
          <a:prstGeom prst="roundRect">
            <a:avLst>
              <a:gd name="adj" fmla="val 658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903A3E6-005E-BE48-3F65-ACE478B1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1" t="25955" r="4962" b="21788"/>
          <a:stretch/>
        </p:blipFill>
        <p:spPr>
          <a:xfrm>
            <a:off x="2964690" y="2102660"/>
            <a:ext cx="5830176" cy="64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 0"/>
          <p:cNvSpPr/>
          <p:nvPr/>
        </p:nvSpPr>
        <p:spPr>
          <a:xfrm>
            <a:off x="864037" y="913090"/>
            <a:ext cx="1059584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Legal Notice and Contact Information</a:t>
            </a:r>
            <a:endParaRPr lang="en-US" sz="4850" dirty="0"/>
          </a:p>
        </p:txBody>
      </p:sp>
      <p:sp>
        <p:nvSpPr>
          <p:cNvPr id="9" name="Text 7"/>
          <p:cNvSpPr/>
          <p:nvPr/>
        </p:nvSpPr>
        <p:spPr>
          <a:xfrm>
            <a:off x="9649539" y="230171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Contact Information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649539" y="2934295"/>
            <a:ext cx="4124325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Institution: GBFC (Global Blockchain Finance Committee) IP Asset Management Division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9649539" y="4205764"/>
            <a:ext cx="412432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Website: </a:t>
            </a:r>
            <a:r>
              <a:rPr lang="en-US" sz="1900" u="sng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https://gbfc.center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649539" y="4687133"/>
            <a:ext cx="412432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Agency: Mobi***** Co., Ltd.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649539" y="5168503"/>
            <a:ext cx="412432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Seoul Contact Office: Director of Strategy, Sion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9649539" y="6044922"/>
            <a:ext cx="412432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Email: </a:t>
            </a:r>
            <a:r>
              <a:rPr lang="en-US" sz="1900" u="sng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ipteam@gbfc.center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9649539" y="6526292"/>
            <a:ext cx="412432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Proposal Date: May. , 2025</a:t>
            </a:r>
            <a:endParaRPr lang="en-US" sz="1900" dirty="0"/>
          </a:p>
        </p:txBody>
      </p:sp>
      <p:sp>
        <p:nvSpPr>
          <p:cNvPr id="18" name="Text 1"/>
          <p:cNvSpPr/>
          <p:nvPr/>
        </p:nvSpPr>
        <p:spPr>
          <a:xfrm>
            <a:off x="864037" y="230171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Legal Notice</a:t>
            </a:r>
            <a:endParaRPr lang="en-US" sz="2400" dirty="0"/>
          </a:p>
        </p:txBody>
      </p:sp>
      <p:sp>
        <p:nvSpPr>
          <p:cNvPr id="19" name="Text 2"/>
          <p:cNvSpPr/>
          <p:nvPr/>
        </p:nvSpPr>
        <p:spPr>
          <a:xfrm>
            <a:off x="864037" y="2934295"/>
            <a:ext cx="817566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proposal will be null and void if no response is received within 15 days, and the validity period is 30 days.</a:t>
            </a:r>
            <a:endParaRPr lang="en-US" sz="1900" dirty="0"/>
          </a:p>
        </p:txBody>
      </p:sp>
      <p:sp>
        <p:nvSpPr>
          <p:cNvPr id="20" name="Text 3"/>
          <p:cNvSpPr/>
          <p:nvPr/>
        </p:nvSpPr>
        <p:spPr>
          <a:xfrm>
            <a:off x="864037" y="3810714"/>
            <a:ext cx="817566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 a response is given, a reply document (including contract conditions and desired options) must be submitted to our institution.</a:t>
            </a:r>
            <a:endParaRPr lang="en-US" sz="1900" dirty="0"/>
          </a:p>
        </p:txBody>
      </p:sp>
      <p:sp>
        <p:nvSpPr>
          <p:cNvPr id="21" name="Text 4"/>
          <p:cNvSpPr/>
          <p:nvPr/>
        </p:nvSpPr>
        <p:spPr>
          <a:xfrm>
            <a:off x="864037" y="4687133"/>
            <a:ext cx="817566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proposal must not be disclosed, shared, or leaked to third parties without the explicit written consent of the institution.</a:t>
            </a:r>
            <a:endParaRPr lang="en-US" sz="1900" dirty="0"/>
          </a:p>
        </p:txBody>
      </p:sp>
      <p:sp>
        <p:nvSpPr>
          <p:cNvPr id="22" name="Text 5"/>
          <p:cNvSpPr/>
          <p:nvPr/>
        </p:nvSpPr>
        <p:spPr>
          <a:xfrm>
            <a:off x="864037" y="5563553"/>
            <a:ext cx="817566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document contains trade secrets, and unauthorized disclosure will result in legal liability.</a:t>
            </a:r>
            <a:endParaRPr lang="en-US" sz="1900" dirty="0"/>
          </a:p>
        </p:txBody>
      </p:sp>
      <p:sp>
        <p:nvSpPr>
          <p:cNvPr id="23" name="Text 6"/>
          <p:cNvSpPr/>
          <p:nvPr/>
        </p:nvSpPr>
        <p:spPr>
          <a:xfrm>
            <a:off x="864037" y="6439972"/>
            <a:ext cx="817566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offline meeting requests prior to contract signing, a donation for preparation is required.</a:t>
            </a:r>
            <a:endParaRPr lang="en-US" sz="19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다마스크</Template>
  <TotalTime>15</TotalTime>
  <Words>956</Words>
  <Application>Microsoft Office PowerPoint</Application>
  <PresentationFormat>사용자 지정</PresentationFormat>
  <Paragraphs>90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Roboto</vt:lpstr>
      <vt:lpstr>Rockwell</vt:lpstr>
      <vt:lpstr>GillSans ExtraBold</vt:lpstr>
      <vt:lpstr>Bookman Old Style</vt:lpstr>
      <vt:lpstr>Saira Medium</vt:lpstr>
      <vt:lpstr>Arial</vt:lpstr>
      <vt:lpstr>Damask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Henry KeonHo KIM</cp:lastModifiedBy>
  <cp:revision>6</cp:revision>
  <dcterms:created xsi:type="dcterms:W3CDTF">2025-05-11T09:13:27Z</dcterms:created>
  <dcterms:modified xsi:type="dcterms:W3CDTF">2025-05-11T09:49:25Z</dcterms:modified>
</cp:coreProperties>
</file>