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Roboto" panose="02000000000000000000" pitchFamily="2" charset="0"/>
      <p:regular r:id="rId11"/>
    </p:embeddedFont>
    <p:embeddedFont>
      <p:font typeface="Saira Medium" panose="020B0600000101010101" charset="0"/>
      <p:regular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8" d="100"/>
          <a:sy n="58" d="100"/>
        </p:scale>
        <p:origin x="88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435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82369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91136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74852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666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041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497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622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202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3615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691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45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7168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31036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32030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7736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24922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9324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4057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11630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658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</p:sldLayoutIdLst>
  <p:hf sldNum="0" hdr="0" ftr="0" dt="0"/>
  <p:txStyles>
    <p:titleStyle>
      <a:lvl1pPr algn="l" defTabSz="1097280" rtl="0" eaLnBrk="1" latinLnBrk="1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1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1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1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1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1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1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1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1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1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1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1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1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1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1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1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1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1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1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hyperlink" Target="https://gbfc.center/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hyperlink" Target="mailto:ipteam@gbfc.cent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>
              <a:alpha val="8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64037" y="1534835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F44444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Patent 1 Based -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1661874" y="2167414"/>
            <a:ext cx="11306651" cy="1064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8350"/>
              </a:lnSpc>
              <a:buNone/>
            </a:pPr>
            <a:r>
              <a:rPr lang="en-US" sz="670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 </a:t>
            </a:r>
            <a:r>
              <a:rPr lang="en-US" sz="6700" b="1" dirty="0">
                <a:solidFill>
                  <a:srgbClr val="FCEC99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Equity Investment Proposal</a:t>
            </a:r>
            <a:endParaRPr lang="en-US" sz="6700" dirty="0"/>
          </a:p>
        </p:txBody>
      </p:sp>
      <p:sp>
        <p:nvSpPr>
          <p:cNvPr id="6" name="Text 3"/>
          <p:cNvSpPr/>
          <p:nvPr/>
        </p:nvSpPr>
        <p:spPr>
          <a:xfrm>
            <a:off x="864037" y="3602355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864037" y="4367689"/>
            <a:ext cx="6172200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050"/>
              </a:lnSpc>
              <a:buNone/>
            </a:pPr>
            <a:r>
              <a:rPr lang="en-US" sz="485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1. Proposal Overview</a:t>
            </a:r>
            <a:endParaRPr lang="en-US" sz="4850" dirty="0"/>
          </a:p>
        </p:txBody>
      </p:sp>
      <p:sp>
        <p:nvSpPr>
          <p:cNvPr id="8" name="Text 5"/>
          <p:cNvSpPr/>
          <p:nvPr/>
        </p:nvSpPr>
        <p:spPr>
          <a:xfrm>
            <a:off x="864037" y="5509498"/>
            <a:ext cx="12902327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global financial system is transitioning to blockchain technology. Our institution manages groundbreaking cryptocurrency-related patents in preparation for CBDC commercialization. We propose that institutions interested in participating in projects utilizing the following key patents engage with us.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036439"/>
            <a:ext cx="10936010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050"/>
              </a:lnSpc>
              <a:buNone/>
            </a:pPr>
            <a:r>
              <a:rPr lang="en-US" sz="485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2. Introduction to the Proposed Patent</a:t>
            </a:r>
            <a:endParaRPr lang="en-US" sz="4850" dirty="0"/>
          </a:p>
        </p:txBody>
      </p:sp>
      <p:sp>
        <p:nvSpPr>
          <p:cNvPr id="3" name="Shape 1"/>
          <p:cNvSpPr/>
          <p:nvPr/>
        </p:nvSpPr>
        <p:spPr>
          <a:xfrm>
            <a:off x="864037" y="2301716"/>
            <a:ext cx="555427" cy="555427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30480">
            <a:solidFill>
              <a:srgbClr val="FC8337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666280" y="2386489"/>
            <a:ext cx="3292793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Patent Asset Management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1666280" y="3306128"/>
            <a:ext cx="3292793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GBFC IP Asset Management Division</a:t>
            </a:r>
            <a:endParaRPr lang="en-US" sz="1900" dirty="0"/>
          </a:p>
        </p:txBody>
      </p:sp>
      <p:sp>
        <p:nvSpPr>
          <p:cNvPr id="6" name="Shape 4"/>
          <p:cNvSpPr/>
          <p:nvPr/>
        </p:nvSpPr>
        <p:spPr>
          <a:xfrm>
            <a:off x="5267682" y="2301716"/>
            <a:ext cx="555427" cy="555427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30480">
            <a:solidFill>
              <a:srgbClr val="FC833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6069925" y="2386489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Target Patent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6069925" y="2920365"/>
            <a:ext cx="3292793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Customer Cryptocurrency-Linked Loan System (Registration No.: 10-2407****)</a:t>
            </a:r>
            <a:endParaRPr lang="en-US" sz="1900" dirty="0"/>
          </a:p>
        </p:txBody>
      </p:sp>
      <p:sp>
        <p:nvSpPr>
          <p:cNvPr id="9" name="Shape 7"/>
          <p:cNvSpPr/>
          <p:nvPr/>
        </p:nvSpPr>
        <p:spPr>
          <a:xfrm>
            <a:off x="9671328" y="2301716"/>
            <a:ext cx="555427" cy="555427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30480">
            <a:solidFill>
              <a:srgbClr val="FC8337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473571" y="2386489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Registered Country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10473571" y="2920365"/>
            <a:ext cx="3292793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Republic of Korea (Patent Holder: Sion and others / Filing Date: 2020.10.15 / Registration Date: 2022.6.17)</a:t>
            </a:r>
            <a:endParaRPr lang="en-US" sz="1900" dirty="0"/>
          </a:p>
        </p:txBody>
      </p:sp>
      <p:sp>
        <p:nvSpPr>
          <p:cNvPr id="12" name="Shape 10"/>
          <p:cNvSpPr/>
          <p:nvPr/>
        </p:nvSpPr>
        <p:spPr>
          <a:xfrm>
            <a:off x="864037" y="4994315"/>
            <a:ext cx="555427" cy="555427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30480">
            <a:solidFill>
              <a:srgbClr val="FC8337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666280" y="5079087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Application Fields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1666280" y="5612963"/>
            <a:ext cx="5494615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Financial platforms, CBDC-based loans, cryptocurrency-collateralized finance</a:t>
            </a:r>
            <a:endParaRPr lang="en-US" sz="1900" dirty="0"/>
          </a:p>
        </p:txBody>
      </p:sp>
      <p:sp>
        <p:nvSpPr>
          <p:cNvPr id="15" name="Shape 13"/>
          <p:cNvSpPr/>
          <p:nvPr/>
        </p:nvSpPr>
        <p:spPr>
          <a:xfrm>
            <a:off x="7469505" y="4994315"/>
            <a:ext cx="555427" cy="555427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30480">
            <a:solidFill>
              <a:srgbClr val="FC8337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8271748" y="5079087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Technical Summary</a:t>
            </a:r>
            <a:endParaRPr lang="en-US" sz="2400" dirty="0"/>
          </a:p>
        </p:txBody>
      </p:sp>
      <p:sp>
        <p:nvSpPr>
          <p:cNvPr id="17" name="Text 15"/>
          <p:cNvSpPr/>
          <p:nvPr/>
        </p:nvSpPr>
        <p:spPr>
          <a:xfrm>
            <a:off x="8271748" y="5612963"/>
            <a:ext cx="5494615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complex system that establishes loan conditions by securing cryptocurrencies as collateral, serving as a core infrastructure technology for cryptocurrency-based finance.</a:t>
            </a:r>
            <a:endParaRPr lang="en-US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768072"/>
            <a:ext cx="12902327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050"/>
              </a:lnSpc>
              <a:buNone/>
            </a:pPr>
            <a:r>
              <a:rPr lang="en-US" sz="485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3. Target Business and Implementation Timing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2928223"/>
            <a:ext cx="4259223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(1) Immediate Implementation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864037" y="3560802"/>
            <a:ext cx="4799528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Korean Virtual Asset Operators (e.g., Upbit, Bithumb, Coinone, approximately 50 entities)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64037" y="4832271"/>
            <a:ext cx="4799528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Korean Fintech and Platform Operators (e.g., KakaoPay, Toss, Banksalad, Finda, Finnq, approximately 500 entities)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6273403" y="2928223"/>
            <a:ext cx="4086701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(2) Strategic Implementation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6273403" y="3560802"/>
            <a:ext cx="7500461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Expansion of financial fields in line with CBDC platform legislation (securities companies, stock markets, insurance companies)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6273403" y="4832271"/>
            <a:ext cx="750046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Expansion of blockchain-based loans by banks and fintech companies</a:t>
            </a:r>
            <a:endParaRPr lang="en-US" sz="1900" dirty="0"/>
          </a:p>
        </p:txBody>
      </p:sp>
      <p:sp>
        <p:nvSpPr>
          <p:cNvPr id="9" name="Text 7"/>
          <p:cNvSpPr/>
          <p:nvPr/>
        </p:nvSpPr>
        <p:spPr>
          <a:xfrm>
            <a:off x="6273403" y="5708690"/>
            <a:ext cx="750046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Expansion of shopping malls, Web3, DAO-based financial communities</a:t>
            </a:r>
            <a:endParaRPr lang="en-US" sz="1900" dirty="0"/>
          </a:p>
        </p:txBody>
      </p:sp>
      <p:sp>
        <p:nvSpPr>
          <p:cNvPr id="10" name="Text 8"/>
          <p:cNvSpPr/>
          <p:nvPr/>
        </p:nvSpPr>
        <p:spPr>
          <a:xfrm>
            <a:off x="6273403" y="6585109"/>
            <a:ext cx="750046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Establishment of dedicated platforms for small businesses and household loans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0551" y="877372"/>
            <a:ext cx="6491764" cy="536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4. Valuation and Equity Proposal</a:t>
            </a:r>
            <a:endParaRPr lang="en-US" sz="3350" dirty="0"/>
          </a:p>
        </p:txBody>
      </p:sp>
      <p:sp>
        <p:nvSpPr>
          <p:cNvPr id="3" name="Text 1"/>
          <p:cNvSpPr/>
          <p:nvPr/>
        </p:nvSpPr>
        <p:spPr>
          <a:xfrm>
            <a:off x="600551" y="1670804"/>
            <a:ext cx="6196727" cy="2681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(1) Valuation based on Market Share and Non-Asserted Rights</a:t>
            </a:r>
            <a:endParaRPr lang="en-US" sz="1650" dirty="0"/>
          </a:p>
        </p:txBody>
      </p:sp>
      <p:sp>
        <p:nvSpPr>
          <p:cNvPr id="4" name="Shape 2"/>
          <p:cNvSpPr/>
          <p:nvPr/>
        </p:nvSpPr>
        <p:spPr>
          <a:xfrm>
            <a:off x="600551" y="2196227"/>
            <a:ext cx="13429298" cy="2492335"/>
          </a:xfrm>
          <a:prstGeom prst="roundRect">
            <a:avLst>
              <a:gd name="adj" fmla="val 6196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08171" y="2203847"/>
            <a:ext cx="13414058" cy="4954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779859" y="2314337"/>
            <a:ext cx="4378762" cy="274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Domestic Revenue-Based Current Value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5509379" y="2314337"/>
            <a:ext cx="8341281" cy="274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Approximately  ( ??) billion USD (reflecting potential royalty revenue from Ka****a To***, F****, etc.)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608171" y="2699266"/>
            <a:ext cx="13414058" cy="4954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779859" y="2809756"/>
            <a:ext cx="4378762" cy="274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FC83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Conservative Valuation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5509379" y="2809756"/>
            <a:ext cx="8341281" cy="274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FC83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Approximately   (?? ~ ??) billion USD (including retrospective revenue from infringement companies)</a:t>
            </a:r>
            <a:endParaRPr lang="en-US" sz="1350" dirty="0"/>
          </a:p>
        </p:txBody>
      </p:sp>
      <p:sp>
        <p:nvSpPr>
          <p:cNvPr id="11" name="Shape 9"/>
          <p:cNvSpPr/>
          <p:nvPr/>
        </p:nvSpPr>
        <p:spPr>
          <a:xfrm>
            <a:off x="608171" y="3194685"/>
            <a:ext cx="13414058" cy="4954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779859" y="3305175"/>
            <a:ext cx="4378762" cy="274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CBDC-Based Expansion Value within Republic of Korea</a:t>
            </a:r>
            <a:endParaRPr lang="en-US" sz="1350" dirty="0"/>
          </a:p>
        </p:txBody>
      </p:sp>
      <p:sp>
        <p:nvSpPr>
          <p:cNvPr id="13" name="Text 11"/>
          <p:cNvSpPr/>
          <p:nvPr/>
        </p:nvSpPr>
        <p:spPr>
          <a:xfrm>
            <a:off x="5509379" y="3305175"/>
            <a:ext cx="8341281" cy="274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Exceeding (??) billion USD</a:t>
            </a:r>
            <a:endParaRPr lang="en-US" sz="1350" dirty="0"/>
          </a:p>
        </p:txBody>
      </p:sp>
      <p:sp>
        <p:nvSpPr>
          <p:cNvPr id="14" name="Shape 12"/>
          <p:cNvSpPr/>
          <p:nvPr/>
        </p:nvSpPr>
        <p:spPr>
          <a:xfrm>
            <a:off x="608171" y="3690104"/>
            <a:ext cx="13414058" cy="4954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779859" y="3800594"/>
            <a:ext cx="4378762" cy="274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FC83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Global Blockchain-Based Loan Platform Expansion Value</a:t>
            </a:r>
            <a:endParaRPr lang="en-US" sz="1350" dirty="0"/>
          </a:p>
        </p:txBody>
      </p:sp>
      <p:sp>
        <p:nvSpPr>
          <p:cNvPr id="16" name="Text 14"/>
          <p:cNvSpPr/>
          <p:nvPr/>
        </p:nvSpPr>
        <p:spPr>
          <a:xfrm>
            <a:off x="5509379" y="3800594"/>
            <a:ext cx="8341281" cy="274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FC83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Exceeding  (??) billion USD (considering the global loan market size)</a:t>
            </a:r>
            <a:endParaRPr lang="en-US" sz="1350" dirty="0"/>
          </a:p>
        </p:txBody>
      </p:sp>
      <p:sp>
        <p:nvSpPr>
          <p:cNvPr id="17" name="Shape 15"/>
          <p:cNvSpPr/>
          <p:nvPr/>
        </p:nvSpPr>
        <p:spPr>
          <a:xfrm>
            <a:off x="608171" y="4185523"/>
            <a:ext cx="13414058" cy="4954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8" name="Text 16"/>
          <p:cNvSpPr/>
          <p:nvPr/>
        </p:nvSpPr>
        <p:spPr>
          <a:xfrm>
            <a:off x="779859" y="4296013"/>
            <a:ext cx="4378762" cy="274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Total Valuation</a:t>
            </a:r>
            <a:endParaRPr lang="en-US" sz="1350" dirty="0"/>
          </a:p>
        </p:txBody>
      </p:sp>
      <p:sp>
        <p:nvSpPr>
          <p:cNvPr id="19" name="Text 17"/>
          <p:cNvSpPr/>
          <p:nvPr/>
        </p:nvSpPr>
        <p:spPr>
          <a:xfrm>
            <a:off x="5509379" y="4296013"/>
            <a:ext cx="8341281" cy="274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Approximately (??) billion USD (including strategic expansion and potential regulatory changes)</a:t>
            </a:r>
            <a:endParaRPr lang="en-US" sz="1350" dirty="0"/>
          </a:p>
        </p:txBody>
      </p:sp>
      <p:sp>
        <p:nvSpPr>
          <p:cNvPr id="20" name="Text 18"/>
          <p:cNvSpPr/>
          <p:nvPr/>
        </p:nvSpPr>
        <p:spPr>
          <a:xfrm>
            <a:off x="600551" y="4945856"/>
            <a:ext cx="7423904" cy="2681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(</a:t>
            </a:r>
            <a:r>
              <a:rPr lang="en-US" sz="165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2) </a:t>
            </a:r>
            <a:r>
              <a:rPr lang="en-US" sz="1650" b="1" u="sng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Equity Investment Proposal (Minimum Investment: (??) million USD)</a:t>
            </a:r>
            <a:endParaRPr lang="en-US" sz="1650" dirty="0"/>
          </a:p>
        </p:txBody>
      </p:sp>
      <p:sp>
        <p:nvSpPr>
          <p:cNvPr id="21" name="Shape 19"/>
          <p:cNvSpPr/>
          <p:nvPr/>
        </p:nvSpPr>
        <p:spPr>
          <a:xfrm>
            <a:off x="600551" y="5471279"/>
            <a:ext cx="13429298" cy="1880830"/>
          </a:xfrm>
          <a:prstGeom prst="roundRect">
            <a:avLst>
              <a:gd name="adj" fmla="val 8211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608171" y="5478899"/>
            <a:ext cx="13414058" cy="137017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3" name="Text 21"/>
          <p:cNvSpPr/>
          <p:nvPr/>
        </p:nvSpPr>
        <p:spPr>
          <a:xfrm>
            <a:off x="779740" y="5537954"/>
            <a:ext cx="13070919" cy="274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3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Equity Offering Ratio: 10% (Adjustable according to technical application scope and country-specific regulations)</a:t>
            </a:r>
            <a:endParaRPr lang="en-US" sz="1350" dirty="0"/>
          </a:p>
        </p:txBody>
      </p:sp>
      <p:sp>
        <p:nvSpPr>
          <p:cNvPr id="24" name="Text 22"/>
          <p:cNvSpPr/>
          <p:nvPr/>
        </p:nvSpPr>
        <p:spPr>
          <a:xfrm>
            <a:off x="779740" y="5863828"/>
            <a:ext cx="13070919" cy="274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3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Value of Offered Equity: Conservative value (???) million USD, expansive value up to  (?) billion USD</a:t>
            </a:r>
            <a:endParaRPr lang="en-US" sz="1350" dirty="0"/>
          </a:p>
        </p:txBody>
      </p:sp>
      <p:sp>
        <p:nvSpPr>
          <p:cNvPr id="25" name="Text 23"/>
          <p:cNvSpPr/>
          <p:nvPr/>
        </p:nvSpPr>
        <p:spPr>
          <a:xfrm>
            <a:off x="779740" y="6189702"/>
            <a:ext cx="13070919" cy="274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3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Investment Recovery Period: At least 7 years (IRR (??)% conservative standard / expansive value up to  (??)%)</a:t>
            </a:r>
            <a:endParaRPr lang="en-US" sz="1350" dirty="0"/>
          </a:p>
        </p:txBody>
      </p:sp>
      <p:sp>
        <p:nvSpPr>
          <p:cNvPr id="26" name="Text 24"/>
          <p:cNvSpPr/>
          <p:nvPr/>
        </p:nvSpPr>
        <p:spPr>
          <a:xfrm>
            <a:off x="779740" y="6515576"/>
            <a:ext cx="13070919" cy="274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3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Investment Structure: Equity investment + Joint patent application + National non-exclusive license (option)</a:t>
            </a:r>
            <a:endParaRPr lang="en-US" sz="1350" dirty="0"/>
          </a:p>
        </p:txBody>
      </p:sp>
      <p:sp>
        <p:nvSpPr>
          <p:cNvPr id="27" name="Shape 25"/>
          <p:cNvSpPr/>
          <p:nvPr/>
        </p:nvSpPr>
        <p:spPr>
          <a:xfrm>
            <a:off x="608171" y="6849070"/>
            <a:ext cx="13414058" cy="4954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8" name="Text 26"/>
          <p:cNvSpPr/>
          <p:nvPr/>
        </p:nvSpPr>
        <p:spPr>
          <a:xfrm>
            <a:off x="779740" y="6959560"/>
            <a:ext cx="13070919" cy="274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endParaRPr lang="en-US" sz="13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351359"/>
            <a:ext cx="8799195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050"/>
              </a:lnSpc>
              <a:buNone/>
            </a:pPr>
            <a:r>
              <a:rPr lang="en-US" sz="485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5. Purpose and Utilization Plan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2739985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(1) Proposal Purpose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864037" y="3372564"/>
            <a:ext cx="4934545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Research on financial infrastructure policy and platform development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64037" y="4248983"/>
            <a:ext cx="4934545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Discovery and support of social system models based on human rights preservation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864037" y="5520452"/>
            <a:ext cx="4934545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Building a cooperative infrastructure with global private and government institutions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6408420" y="2739985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(2) Use of Funds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6408420" y="3372564"/>
            <a:ext cx="736544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Marketing and technology-based platform development and commercialization</a:t>
            </a:r>
            <a:endParaRPr lang="en-US" sz="1900" dirty="0"/>
          </a:p>
        </p:txBody>
      </p:sp>
      <p:sp>
        <p:nvSpPr>
          <p:cNvPr id="9" name="Text 7"/>
          <p:cNvSpPr/>
          <p:nvPr/>
        </p:nvSpPr>
        <p:spPr>
          <a:xfrm>
            <a:off x="6408420" y="4248983"/>
            <a:ext cx="736544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Global protection network establishment, technology advancement, and SaaS transformation (API provision)</a:t>
            </a:r>
            <a:endParaRPr lang="en-US" sz="1900" dirty="0"/>
          </a:p>
        </p:txBody>
      </p:sp>
      <p:sp>
        <p:nvSpPr>
          <p:cNvPr id="10" name="Text 8"/>
          <p:cNvSpPr/>
          <p:nvPr/>
        </p:nvSpPr>
        <p:spPr>
          <a:xfrm>
            <a:off x="6408420" y="5125403"/>
            <a:ext cx="736544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Joint patent applications with countries such as Japan, Indonesia, USA, India, Europe, Arab regions, Africa</a:t>
            </a:r>
            <a:endParaRPr lang="en-US" sz="1900" dirty="0"/>
          </a:p>
        </p:txBody>
      </p:sp>
      <p:sp>
        <p:nvSpPr>
          <p:cNvPr id="11" name="Text 9"/>
          <p:cNvSpPr/>
          <p:nvPr/>
        </p:nvSpPr>
        <p:spPr>
          <a:xfrm>
            <a:off x="6408420" y="6001822"/>
            <a:ext cx="736544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Additional investment linkages and revenue sharing in global joint ventures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4607" y="522208"/>
            <a:ext cx="6526768" cy="5932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0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6. Future Expansion Potential</a:t>
            </a:r>
            <a:endParaRPr lang="en-US" sz="37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07" y="1495187"/>
            <a:ext cx="949404" cy="113930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898809" y="1684973"/>
            <a:ext cx="2373749" cy="296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Expected Effects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1898809" y="2095500"/>
            <a:ext cx="12066984" cy="3038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Significant additional revenue through patent applications and subsequent patent portfolios in each country</a:t>
            </a:r>
            <a:endParaRPr lang="en-US" sz="14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607" y="2634496"/>
            <a:ext cx="949404" cy="1139309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898809" y="2824282"/>
            <a:ext cx="2678549" cy="296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CBDC Commercialization</a:t>
            </a:r>
            <a:endParaRPr lang="en-US" sz="1850" dirty="0"/>
          </a:p>
        </p:txBody>
      </p:sp>
      <p:sp>
        <p:nvSpPr>
          <p:cNvPr id="8" name="Text 4"/>
          <p:cNvSpPr/>
          <p:nvPr/>
        </p:nvSpPr>
        <p:spPr>
          <a:xfrm>
            <a:off x="1898809" y="3234809"/>
            <a:ext cx="12066984" cy="3038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Adoption by national government platforms and loan platform standardization</a:t>
            </a:r>
            <a:endParaRPr lang="en-US" sz="14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607" y="3773805"/>
            <a:ext cx="949404" cy="113930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898809" y="3963591"/>
            <a:ext cx="2839998" cy="296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Global Fintech Integration</a:t>
            </a:r>
            <a:endParaRPr lang="en-US" sz="1850" dirty="0"/>
          </a:p>
        </p:txBody>
      </p:sp>
      <p:sp>
        <p:nvSpPr>
          <p:cNvPr id="11" name="Text 6"/>
          <p:cNvSpPr/>
          <p:nvPr/>
        </p:nvSpPr>
        <p:spPr>
          <a:xfrm>
            <a:off x="1898809" y="4374118"/>
            <a:ext cx="12066984" cy="3038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Exponential growth in revenue when platform adoption and commercialization expand</a:t>
            </a:r>
            <a:endParaRPr lang="en-US" sz="14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607" y="4913114"/>
            <a:ext cx="949404" cy="1139309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898809" y="5102900"/>
            <a:ext cx="5642610" cy="296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International Standards and Regulatory Adaptation</a:t>
            </a:r>
            <a:endParaRPr lang="en-US" sz="1850" dirty="0"/>
          </a:p>
        </p:txBody>
      </p:sp>
      <p:sp>
        <p:nvSpPr>
          <p:cNvPr id="14" name="Text 8"/>
          <p:cNvSpPr/>
          <p:nvPr/>
        </p:nvSpPr>
        <p:spPr>
          <a:xfrm>
            <a:off x="1898809" y="5513427"/>
            <a:ext cx="12066984" cy="3038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 facto monopolization is possible</a:t>
            </a:r>
            <a:endParaRPr lang="en-US" sz="14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607" y="6052423"/>
            <a:ext cx="949404" cy="1139309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898809" y="6242209"/>
            <a:ext cx="4397097" cy="296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Subsequent Patent Group Configuration</a:t>
            </a:r>
            <a:endParaRPr lang="en-US" sz="1850" dirty="0"/>
          </a:p>
        </p:txBody>
      </p:sp>
      <p:sp>
        <p:nvSpPr>
          <p:cNvPr id="17" name="Text 10"/>
          <p:cNvSpPr/>
          <p:nvPr/>
        </p:nvSpPr>
        <p:spPr>
          <a:xfrm>
            <a:off x="1898809" y="6652736"/>
            <a:ext cx="12066984" cy="3038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Technology value may expand to at least (???) billion USD</a:t>
            </a:r>
            <a:endParaRPr lang="en-US" sz="1450" dirty="0"/>
          </a:p>
        </p:txBody>
      </p:sp>
      <p:sp>
        <p:nvSpPr>
          <p:cNvPr id="18" name="Text 11"/>
          <p:cNvSpPr/>
          <p:nvPr/>
        </p:nvSpPr>
        <p:spPr>
          <a:xfrm>
            <a:off x="664607" y="7405330"/>
            <a:ext cx="13301186" cy="3038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Entering emerging financial markets early can establish a monopolistic revenue structure while promoting economic activities in each country.</a:t>
            </a:r>
            <a:endParaRPr lang="en-US" sz="14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690086"/>
            <a:ext cx="9744075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050"/>
              </a:lnSpc>
              <a:buNone/>
            </a:pPr>
            <a:r>
              <a:rPr lang="en-US" sz="485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7. Legal Notice and Validity Period</a:t>
            </a:r>
            <a:endParaRPr lang="en-US" sz="4850" dirty="0"/>
          </a:p>
        </p:txBody>
      </p:sp>
      <p:sp>
        <p:nvSpPr>
          <p:cNvPr id="3" name="Shape 1"/>
          <p:cNvSpPr/>
          <p:nvPr/>
        </p:nvSpPr>
        <p:spPr>
          <a:xfrm>
            <a:off x="864037" y="1955363"/>
            <a:ext cx="4136231" cy="3063716"/>
          </a:xfrm>
          <a:prstGeom prst="roundRect">
            <a:avLst>
              <a:gd name="adj" fmla="val 7253"/>
            </a:avLst>
          </a:prstGeom>
          <a:solidFill>
            <a:srgbClr val="030303"/>
          </a:solidFill>
          <a:ln w="30480">
            <a:solidFill>
              <a:srgbClr val="FC8337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141333" y="2232660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Validity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1141333" y="2766536"/>
            <a:ext cx="3581638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proposal is valid for 15 days from the proposal date. If no response is received within 30 days, the offer will automatically expire.</a:t>
            </a:r>
            <a:endParaRPr lang="en-US" sz="1900" dirty="0"/>
          </a:p>
        </p:txBody>
      </p:sp>
      <p:sp>
        <p:nvSpPr>
          <p:cNvPr id="6" name="Shape 4"/>
          <p:cNvSpPr/>
          <p:nvPr/>
        </p:nvSpPr>
        <p:spPr>
          <a:xfrm>
            <a:off x="5247084" y="1955363"/>
            <a:ext cx="4136231" cy="3063716"/>
          </a:xfrm>
          <a:prstGeom prst="roundRect">
            <a:avLst>
              <a:gd name="adj" fmla="val 7253"/>
            </a:avLst>
          </a:prstGeom>
          <a:solidFill>
            <a:srgbClr val="030303"/>
          </a:solidFill>
          <a:ln w="30480">
            <a:solidFill>
              <a:srgbClr val="FC833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524381" y="2232660"/>
            <a:ext cx="3490436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Response Requirements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5524381" y="2766536"/>
            <a:ext cx="3581638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 the event of a response, a reply (including contract terms and desired options) must be submitted to our institution.</a:t>
            </a:r>
            <a:endParaRPr lang="en-US" sz="1900" dirty="0"/>
          </a:p>
        </p:txBody>
      </p:sp>
      <p:sp>
        <p:nvSpPr>
          <p:cNvPr id="9" name="Shape 7"/>
          <p:cNvSpPr/>
          <p:nvPr/>
        </p:nvSpPr>
        <p:spPr>
          <a:xfrm>
            <a:off x="9630132" y="1955363"/>
            <a:ext cx="4136231" cy="3063716"/>
          </a:xfrm>
          <a:prstGeom prst="roundRect">
            <a:avLst>
              <a:gd name="adj" fmla="val 7253"/>
            </a:avLst>
          </a:prstGeom>
          <a:solidFill>
            <a:srgbClr val="030303"/>
          </a:solidFill>
          <a:ln w="30480">
            <a:solidFill>
              <a:srgbClr val="FC8337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907429" y="2232660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Confidentiality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9907429" y="2766536"/>
            <a:ext cx="3581638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Without explicit written consent from our institution, this proposal may not be disclosed, delivered, or leaked to third parties.</a:t>
            </a:r>
            <a:endParaRPr lang="en-US" sz="1900" dirty="0"/>
          </a:p>
        </p:txBody>
      </p:sp>
      <p:sp>
        <p:nvSpPr>
          <p:cNvPr id="12" name="Shape 10"/>
          <p:cNvSpPr/>
          <p:nvPr/>
        </p:nvSpPr>
        <p:spPr>
          <a:xfrm>
            <a:off x="864037" y="5265896"/>
            <a:ext cx="6327815" cy="2273618"/>
          </a:xfrm>
          <a:prstGeom prst="roundRect">
            <a:avLst>
              <a:gd name="adj" fmla="val 9773"/>
            </a:avLst>
          </a:prstGeom>
          <a:solidFill>
            <a:srgbClr val="030303"/>
          </a:solidFill>
          <a:ln w="30480">
            <a:solidFill>
              <a:srgbClr val="FC8337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141333" y="5543193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Legal Status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1141333" y="6077069"/>
            <a:ext cx="5773222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This document is considered a trade secret, and unauthorized disclosure may result in legal liability.</a:t>
            </a:r>
            <a:endParaRPr lang="en-US" sz="1900" dirty="0"/>
          </a:p>
        </p:txBody>
      </p:sp>
      <p:sp>
        <p:nvSpPr>
          <p:cNvPr id="15" name="Shape 13"/>
          <p:cNvSpPr/>
          <p:nvPr/>
        </p:nvSpPr>
        <p:spPr>
          <a:xfrm>
            <a:off x="7438668" y="5265896"/>
            <a:ext cx="6327815" cy="2273618"/>
          </a:xfrm>
          <a:prstGeom prst="roundRect">
            <a:avLst>
              <a:gd name="adj" fmla="val 9773"/>
            </a:avLst>
          </a:prstGeom>
          <a:solidFill>
            <a:srgbClr val="030303"/>
          </a:solidFill>
          <a:ln w="30480">
            <a:solidFill>
              <a:srgbClr val="FC8337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715964" y="5543193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Meeting Requests</a:t>
            </a:r>
            <a:endParaRPr lang="en-US" sz="2400" dirty="0"/>
          </a:p>
        </p:txBody>
      </p:sp>
      <p:sp>
        <p:nvSpPr>
          <p:cNvPr id="17" name="Text 15"/>
          <p:cNvSpPr/>
          <p:nvPr/>
        </p:nvSpPr>
        <p:spPr>
          <a:xfrm>
            <a:off x="7715964" y="6077069"/>
            <a:ext cx="5773222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 case of offline meeting requests prior to contract signing, a pre-donation for meeting preparation is required.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8412" y="495300"/>
            <a:ext cx="7812048" cy="4488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8. Proposal Institution and Contact Information</a:t>
            </a:r>
            <a:endParaRPr lang="en-US" sz="28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994" y="1303258"/>
            <a:ext cx="7110293" cy="103441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192917" y="1482804"/>
            <a:ext cx="2244328" cy="2805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Institution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4086225" y="1870948"/>
            <a:ext cx="6457831" cy="287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GBFC (Global Blockchain Finance Committee) IP Asset Management Division</a:t>
            </a:r>
            <a:endParaRPr lang="en-US" sz="14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5868" y="2382560"/>
            <a:ext cx="6458545" cy="103441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192917" y="2562106"/>
            <a:ext cx="2244328" cy="2805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Official Website</a:t>
            </a:r>
            <a:endParaRPr lang="en-US" sz="1750" dirty="0"/>
          </a:p>
        </p:txBody>
      </p:sp>
      <p:sp>
        <p:nvSpPr>
          <p:cNvPr id="8" name="Text 4"/>
          <p:cNvSpPr/>
          <p:nvPr/>
        </p:nvSpPr>
        <p:spPr>
          <a:xfrm>
            <a:off x="4413647" y="2950250"/>
            <a:ext cx="5802868" cy="287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u="sng" dirty="0">
                <a:solidFill>
                  <a:srgbClr val="F44444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GBFC Center</a:t>
            </a:r>
            <a:endParaRPr lang="en-US" sz="14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1742" y="3461861"/>
            <a:ext cx="5806797" cy="103441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192917" y="3641407"/>
            <a:ext cx="2244328" cy="2805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Korean Agent</a:t>
            </a:r>
            <a:endParaRPr lang="en-US" sz="1750" dirty="0"/>
          </a:p>
        </p:txBody>
      </p:sp>
      <p:sp>
        <p:nvSpPr>
          <p:cNvPr id="11" name="Text 6"/>
          <p:cNvSpPr/>
          <p:nvPr/>
        </p:nvSpPr>
        <p:spPr>
          <a:xfrm>
            <a:off x="4741188" y="4029551"/>
            <a:ext cx="5147786" cy="287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Mobi**** Co., Ltd.</a:t>
            </a:r>
            <a:endParaRPr lang="en-US" sz="14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35" y="4541163"/>
            <a:ext cx="5154930" cy="1034415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6192917" y="4720709"/>
            <a:ext cx="2244328" cy="2805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Seoul Liaison Office</a:t>
            </a:r>
            <a:endParaRPr lang="en-US" sz="1750" dirty="0"/>
          </a:p>
        </p:txBody>
      </p:sp>
      <p:sp>
        <p:nvSpPr>
          <p:cNvPr id="14" name="Text 8"/>
          <p:cNvSpPr/>
          <p:nvPr/>
        </p:nvSpPr>
        <p:spPr>
          <a:xfrm>
            <a:off x="5068848" y="5108853"/>
            <a:ext cx="4492585" cy="287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Strategic Director Sion </a:t>
            </a:r>
            <a:endParaRPr lang="en-US" sz="140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3609" y="5620464"/>
            <a:ext cx="4503182" cy="1034415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6193036" y="5800011"/>
            <a:ext cx="2244328" cy="2805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Email</a:t>
            </a:r>
            <a:endParaRPr lang="en-US" sz="1750" dirty="0"/>
          </a:p>
        </p:txBody>
      </p:sp>
      <p:sp>
        <p:nvSpPr>
          <p:cNvPr id="17" name="Text 10"/>
          <p:cNvSpPr/>
          <p:nvPr/>
        </p:nvSpPr>
        <p:spPr>
          <a:xfrm>
            <a:off x="5396389" y="6188154"/>
            <a:ext cx="3837623" cy="287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u="sng" dirty="0">
                <a:solidFill>
                  <a:srgbClr val="FC8337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ipteam@gbfc.center</a:t>
            </a:r>
            <a:endParaRPr lang="en-US" sz="1400" dirty="0"/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9483" y="6699766"/>
            <a:ext cx="3851434" cy="1034415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6193036" y="6879312"/>
            <a:ext cx="2244328" cy="2805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Proposal Date</a:t>
            </a:r>
            <a:endParaRPr lang="en-US" sz="1750" dirty="0"/>
          </a:p>
        </p:txBody>
      </p:sp>
      <p:sp>
        <p:nvSpPr>
          <p:cNvPr id="20" name="Text 12"/>
          <p:cNvSpPr/>
          <p:nvPr/>
        </p:nvSpPr>
        <p:spPr>
          <a:xfrm>
            <a:off x="5723930" y="7267456"/>
            <a:ext cx="3182541" cy="287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May  , 2025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141</TotalTime>
  <Words>799</Words>
  <Application>Microsoft Office PowerPoint</Application>
  <PresentationFormat>사용자 지정</PresentationFormat>
  <Paragraphs>95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Saira Medium</vt:lpstr>
      <vt:lpstr>Roboto</vt:lpstr>
      <vt:lpstr>Calibri Light</vt:lpstr>
      <vt:lpstr>Arial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Henry KeonHo KIM</cp:lastModifiedBy>
  <cp:revision>4</cp:revision>
  <dcterms:created xsi:type="dcterms:W3CDTF">2025-05-11T05:34:22Z</dcterms:created>
  <dcterms:modified xsi:type="dcterms:W3CDTF">2025-05-11T07:57:52Z</dcterms:modified>
</cp:coreProperties>
</file>